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
        <p:nvSpPr>
          <p:cNvPr id="13" name="Rectangle 12"/>
          <p:cNvSpPr/>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A61015F-7CC6-4D0A-9D87-873EA4C304CC}" type="datetimeFigureOut">
              <a:rPr lang="en-US" dirty="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
        <p:nvSpPr>
          <p:cNvPr id="10" name="Rectangle 9"/>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smtClean="0"/>
              <a:t>Haga clic para modificar el estilo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3/10/2023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3/10/2023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5C68B11-C5A8-448C-8CE9-B1A273C79CFC}" type="datetimeFigureOut">
              <a:rPr lang="en-US" dirty="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7616CA0-919D-4A49-9C8A-62FDFB3A5183}" type="datetimeFigureOut">
              <a:rPr lang="en-US" dirty="0"/>
              <a:t>3/10/2023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3/10/2023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3/10/2023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‹Nº›</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smtClean="0"/>
              <a:t>El estudio de la biblia a través del método inductivo</a:t>
            </a:r>
            <a:endParaRPr lang="es-MX" dirty="0"/>
          </a:p>
        </p:txBody>
      </p:sp>
      <p:sp>
        <p:nvSpPr>
          <p:cNvPr id="3" name="Subtítulo 2"/>
          <p:cNvSpPr>
            <a:spLocks noGrp="1"/>
          </p:cNvSpPr>
          <p:nvPr>
            <p:ph type="subTitle" idx="1"/>
          </p:nvPr>
        </p:nvSpPr>
        <p:spPr/>
        <p:txBody>
          <a:bodyPr/>
          <a:lstStyle/>
          <a:p>
            <a:r>
              <a:rPr lang="es-MX" dirty="0" smtClean="0"/>
              <a:t>¿Hay una manera</a:t>
            </a:r>
          </a:p>
          <a:p>
            <a:r>
              <a:rPr lang="es-MX" dirty="0" smtClean="0"/>
              <a:t>sencilla de estudiar la Biblia</a:t>
            </a:r>
          </a:p>
          <a:p>
            <a:r>
              <a:rPr lang="es-MX" dirty="0" smtClean="0"/>
              <a:t>a profundidad?</a:t>
            </a:r>
            <a:endParaRPr lang="es-MX" dirty="0"/>
          </a:p>
        </p:txBody>
      </p:sp>
    </p:spTree>
    <p:extLst>
      <p:ext uri="{BB962C8B-B14F-4D97-AF65-F5344CB8AC3E}">
        <p14:creationId xmlns:p14="http://schemas.microsoft.com/office/powerpoint/2010/main" val="2298729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6535621" cy="1499616"/>
          </a:xfrm>
        </p:spPr>
        <p:txBody>
          <a:bodyPr/>
          <a:lstStyle/>
          <a:p>
            <a:r>
              <a:rPr lang="es-MX" dirty="0" smtClean="0"/>
              <a:t>¿Por qué estudiar la biblia con un método?</a:t>
            </a:r>
            <a:endParaRPr lang="es-MX" dirty="0"/>
          </a:p>
        </p:txBody>
      </p:sp>
      <p:sp>
        <p:nvSpPr>
          <p:cNvPr id="3" name="Marcador de contenido 2"/>
          <p:cNvSpPr>
            <a:spLocks noGrp="1"/>
          </p:cNvSpPr>
          <p:nvPr>
            <p:ph idx="1"/>
          </p:nvPr>
        </p:nvSpPr>
        <p:spPr>
          <a:xfrm>
            <a:off x="1024129" y="2286000"/>
            <a:ext cx="6673844" cy="4023360"/>
          </a:xfrm>
        </p:spPr>
        <p:txBody>
          <a:bodyPr>
            <a:normAutofit fontScale="92500"/>
          </a:bodyPr>
          <a:lstStyle/>
          <a:p>
            <a:r>
              <a:rPr lang="es-MX" dirty="0" smtClean="0"/>
              <a:t>¿Te lo has preguntado?</a:t>
            </a:r>
          </a:p>
          <a:p>
            <a:r>
              <a:rPr lang="es-MX" dirty="0" smtClean="0"/>
              <a:t>Cualquiera puede leer la Biblia. Y como cualquier libro, la Biblia puede ser interpretada y aplicada. Pero... ¿Qué tal si, al igual que como cualquier libro, la Biblia requiriera de una atención más minuciosa para poder entenderla?</a:t>
            </a:r>
          </a:p>
          <a:p>
            <a:r>
              <a:rPr lang="es-MX" dirty="0" smtClean="0"/>
              <a:t>¿Cómo saber si estamos SOBREINTERPRETANDO a la Biblia?</a:t>
            </a:r>
          </a:p>
          <a:p>
            <a:r>
              <a:rPr lang="es-MX" dirty="0" smtClean="0"/>
              <a:t>¿Cómo evitarlo?</a:t>
            </a:r>
          </a:p>
          <a:p>
            <a:r>
              <a:rPr lang="es-MX" dirty="0" smtClean="0"/>
              <a:t>¿Necesitamos un doctorado en Estudios Históricos, del Idioma Hebreo-Griego, de Teología y Apologética para estudiar “correctamente” la Biblia?</a:t>
            </a:r>
          </a:p>
          <a:p>
            <a:r>
              <a:rPr lang="es-MX" dirty="0" smtClean="0"/>
              <a:t>¿Qué piensas?</a:t>
            </a: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39630" r="12713"/>
          <a:stretch/>
        </p:blipFill>
        <p:spPr>
          <a:xfrm>
            <a:off x="7772401" y="0"/>
            <a:ext cx="4902424" cy="6858000"/>
          </a:xfrm>
          <a:prstGeom prst="rect">
            <a:avLst/>
          </a:prstGeom>
        </p:spPr>
      </p:pic>
    </p:spTree>
    <p:extLst>
      <p:ext uri="{BB962C8B-B14F-4D97-AF65-F5344CB8AC3E}">
        <p14:creationId xmlns:p14="http://schemas.microsoft.com/office/powerpoint/2010/main" val="522107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¿Qué incluye un “buen” estudio de la biblia?</a:t>
            </a:r>
            <a:endParaRPr lang="es-MX" dirty="0"/>
          </a:p>
        </p:txBody>
      </p:sp>
      <p:sp>
        <p:nvSpPr>
          <p:cNvPr id="3" name="Marcador de contenido 2"/>
          <p:cNvSpPr>
            <a:spLocks noGrp="1"/>
          </p:cNvSpPr>
          <p:nvPr>
            <p:ph idx="1"/>
          </p:nvPr>
        </p:nvSpPr>
        <p:spPr/>
        <p:txBody>
          <a:bodyPr/>
          <a:lstStyle/>
          <a:p>
            <a:r>
              <a:rPr lang="es-MX" dirty="0" smtClean="0"/>
              <a:t>Palabras clave</a:t>
            </a:r>
            <a:r>
              <a:rPr lang="es-MX" dirty="0" smtClean="0"/>
              <a:t>: Fidelidad al texto. Tener el Contexto. Herramientas (diccionarios, mapas, </a:t>
            </a:r>
            <a:r>
              <a:rPr lang="es-MX" dirty="0" err="1" smtClean="0"/>
              <a:t>etc</a:t>
            </a:r>
            <a:r>
              <a:rPr lang="es-MX" dirty="0" smtClean="0"/>
              <a:t>). </a:t>
            </a:r>
            <a:r>
              <a:rPr lang="es-MX" dirty="0" smtClean="0"/>
              <a:t>Atender otras perspectivas. Lectura consciente del texto. Creatividad (para imaginar los escenarios). </a:t>
            </a:r>
            <a:r>
              <a:rPr lang="es-MX" dirty="0" smtClean="0"/>
              <a:t> </a:t>
            </a:r>
          </a:p>
          <a:p>
            <a:endParaRPr lang="es-MX" dirty="0"/>
          </a:p>
          <a:p>
            <a:r>
              <a:rPr lang="es-MX" dirty="0" smtClean="0"/>
              <a:t>¿qué agregarías?</a:t>
            </a:r>
            <a:endParaRPr lang="es-MX" dirty="0"/>
          </a:p>
        </p:txBody>
      </p:sp>
    </p:spTree>
    <p:extLst>
      <p:ext uri="{BB962C8B-B14F-4D97-AF65-F5344CB8AC3E}">
        <p14:creationId xmlns:p14="http://schemas.microsoft.com/office/powerpoint/2010/main" val="3257945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El método inductivo,</a:t>
            </a:r>
            <a:br>
              <a:rPr lang="es-MX" dirty="0" smtClean="0"/>
            </a:br>
            <a:r>
              <a:rPr lang="es-MX" dirty="0" smtClean="0"/>
              <a:t>¿qué nos ofrece?</a:t>
            </a:r>
            <a:endParaRPr lang="es-MX" dirty="0"/>
          </a:p>
        </p:txBody>
      </p:sp>
      <p:sp>
        <p:nvSpPr>
          <p:cNvPr id="3" name="Marcador de texto 2"/>
          <p:cNvSpPr>
            <a:spLocks noGrp="1"/>
          </p:cNvSpPr>
          <p:nvPr>
            <p:ph type="body" idx="1"/>
          </p:nvPr>
        </p:nvSpPr>
        <p:spPr/>
        <p:txBody>
          <a:bodyPr/>
          <a:lstStyle/>
          <a:p>
            <a:r>
              <a:rPr lang="es-MX" dirty="0" smtClean="0"/>
              <a:t>De lo específico a lo general...</a:t>
            </a:r>
          </a:p>
          <a:p>
            <a:r>
              <a:rPr lang="es-MX" dirty="0" smtClean="0"/>
              <a:t>Pero mucho más.</a:t>
            </a:r>
            <a:endParaRPr lang="es-MX" dirty="0"/>
          </a:p>
        </p:txBody>
      </p:sp>
    </p:spTree>
    <p:extLst>
      <p:ext uri="{BB962C8B-B14F-4D97-AF65-F5344CB8AC3E}">
        <p14:creationId xmlns:p14="http://schemas.microsoft.com/office/powerpoint/2010/main" val="1196453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¿Dónde nació?</a:t>
            </a:r>
            <a:endParaRPr lang="es-MX" dirty="0"/>
          </a:p>
        </p:txBody>
      </p:sp>
      <p:sp>
        <p:nvSpPr>
          <p:cNvPr id="3" name="Marcador de contenido 2"/>
          <p:cNvSpPr>
            <a:spLocks noGrp="1"/>
          </p:cNvSpPr>
          <p:nvPr>
            <p:ph idx="1"/>
          </p:nvPr>
        </p:nvSpPr>
        <p:spPr>
          <a:xfrm>
            <a:off x="795528" y="1849582"/>
            <a:ext cx="8088699" cy="4644736"/>
          </a:xfrm>
        </p:spPr>
        <p:txBody>
          <a:bodyPr>
            <a:normAutofit lnSpcReduction="10000"/>
          </a:bodyPr>
          <a:lstStyle/>
          <a:p>
            <a:r>
              <a:rPr lang="es-MX" dirty="0"/>
              <a:t>Se sitúa el origen del método inductivo en el siglo XVII, particularmente al </a:t>
            </a:r>
            <a:r>
              <a:rPr lang="es-MX" i="1" dirty="0" err="1"/>
              <a:t>Novum</a:t>
            </a:r>
            <a:r>
              <a:rPr lang="es-MX" i="1" dirty="0"/>
              <a:t> </a:t>
            </a:r>
            <a:r>
              <a:rPr lang="es-MX" i="1" dirty="0" err="1"/>
              <a:t>organum</a:t>
            </a:r>
            <a:r>
              <a:rPr lang="es-MX" dirty="0"/>
              <a:t> </a:t>
            </a:r>
            <a:r>
              <a:rPr lang="es-MX" i="1" dirty="0" err="1"/>
              <a:t>scientiarum</a:t>
            </a:r>
            <a:r>
              <a:rPr lang="es-MX" dirty="0"/>
              <a:t> (“Nuevos instrumentos científicos”) de Francis Bacón (1561-1626), en el que precisó las reglas del método </a:t>
            </a:r>
            <a:r>
              <a:rPr lang="es-MX" dirty="0" smtClean="0"/>
              <a:t>científico</a:t>
            </a:r>
            <a:r>
              <a:rPr lang="es-MX" dirty="0"/>
              <a:t>.</a:t>
            </a:r>
            <a:br>
              <a:rPr lang="es-MX" dirty="0"/>
            </a:br>
            <a:r>
              <a:rPr lang="es-MX" dirty="0"/>
              <a:t/>
            </a:r>
            <a:br>
              <a:rPr lang="es-MX" dirty="0"/>
            </a:br>
            <a:r>
              <a:rPr lang="es-MX" dirty="0" smtClean="0"/>
              <a:t>Se </a:t>
            </a:r>
            <a:r>
              <a:rPr lang="es-MX" dirty="0"/>
              <a:t>caracteriza por ser </a:t>
            </a:r>
            <a:r>
              <a:rPr lang="es-MX" b="1" dirty="0"/>
              <a:t>un razonamiento ampliativo</a:t>
            </a:r>
            <a:r>
              <a:rPr lang="es-MX" dirty="0"/>
              <a:t>, es decir que la conclusión obtenida no está contenida en las </a:t>
            </a:r>
            <a:r>
              <a:rPr lang="es-MX" dirty="0" smtClean="0"/>
              <a:t>premisas (o conocimientos previos a la observación). </a:t>
            </a:r>
          </a:p>
          <a:p>
            <a:r>
              <a:rPr lang="es-MX" dirty="0"/>
              <a:t>En todo razonamiento inductivo</a:t>
            </a:r>
            <a:r>
              <a:rPr lang="es-MX" b="1" dirty="0"/>
              <a:t> se parte de </a:t>
            </a:r>
            <a:r>
              <a:rPr lang="es-MX" b="1" u="sng" dirty="0"/>
              <a:t>premisas particulares observadas </a:t>
            </a:r>
            <a:r>
              <a:rPr lang="es-MX" b="1" dirty="0"/>
              <a:t>que dan lugar a una conclusión de carácter general</a:t>
            </a:r>
            <a:r>
              <a:rPr lang="es-MX" dirty="0"/>
              <a:t>.</a:t>
            </a:r>
            <a:br>
              <a:rPr lang="es-MX" dirty="0"/>
            </a:br>
            <a:r>
              <a:rPr lang="es-MX" dirty="0"/>
              <a:t>Estas conclusiones, sometidas a consideraciones, pruebas y mecanismos de validación, </a:t>
            </a:r>
            <a:r>
              <a:rPr lang="es-MX" b="1" dirty="0"/>
              <a:t>pueden conducir a la ampliación del conocimiento aceptado</a:t>
            </a:r>
            <a:r>
              <a:rPr lang="es-MX" dirty="0"/>
              <a:t>. Por eso, el método inductivo forma parte del método científico, dado que sirve para expandir el conocimiento del mundo real</a:t>
            </a:r>
            <a:r>
              <a:rPr lang="es-MX" dirty="0" smtClean="0"/>
              <a:t>.</a:t>
            </a:r>
            <a:endParaRPr lang="es-MX" dirty="0"/>
          </a:p>
        </p:txBody>
      </p:sp>
      <p:pic>
        <p:nvPicPr>
          <p:cNvPr id="1026" name="Picture 2" descr="Francis Bacon: biografía resumida de este pensador e investiga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947260" y="3349198"/>
            <a:ext cx="3244740" cy="2428147"/>
          </a:xfrm>
          <a:prstGeom prst="rect">
            <a:avLst/>
          </a:prstGeom>
          <a:noFill/>
          <a:extLst>
            <a:ext uri="{909E8E84-426E-40DD-AFC4-6F175D3DCCD1}">
              <a14:hiddenFill xmlns:a14="http://schemas.microsoft.com/office/drawing/2010/main">
                <a:solidFill>
                  <a:srgbClr val="FFFFFF"/>
                </a:solidFill>
              </a14:hiddenFill>
            </a:ext>
          </a:extLst>
        </p:spPr>
      </p:pic>
      <p:sp>
        <p:nvSpPr>
          <p:cNvPr id="4" name="Llamada ovalada 3"/>
          <p:cNvSpPr/>
          <p:nvPr/>
        </p:nvSpPr>
        <p:spPr>
          <a:xfrm>
            <a:off x="9901670" y="1686653"/>
            <a:ext cx="2142259" cy="1589809"/>
          </a:xfrm>
          <a:prstGeom prst="wedgeEllipseCallout">
            <a:avLst>
              <a:gd name="adj1" fmla="val -29847"/>
              <a:gd name="adj2" fmla="val 6054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sz="1600" dirty="0" smtClean="0"/>
              <a:t>Así que la Biblia no tiene nada que ver con Ciencia, ¿eh?</a:t>
            </a:r>
            <a:endParaRPr lang="es-MX" sz="1600" dirty="0"/>
          </a:p>
        </p:txBody>
      </p:sp>
    </p:spTree>
    <p:extLst>
      <p:ext uri="{BB962C8B-B14F-4D97-AF65-F5344CB8AC3E}">
        <p14:creationId xmlns:p14="http://schemas.microsoft.com/office/powerpoint/2010/main" val="747679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5075336" cy="1499616"/>
          </a:xfrm>
        </p:spPr>
        <p:txBody>
          <a:bodyPr/>
          <a:lstStyle/>
          <a:p>
            <a:r>
              <a:rPr lang="es-MX" dirty="0" smtClean="0"/>
              <a:t>¿Y cómo se aplica a la biblia?</a:t>
            </a:r>
            <a:endParaRPr lang="es-MX" dirty="0"/>
          </a:p>
        </p:txBody>
      </p:sp>
      <p:sp>
        <p:nvSpPr>
          <p:cNvPr id="3" name="Marcador de contenido 2"/>
          <p:cNvSpPr>
            <a:spLocks noGrp="1"/>
          </p:cNvSpPr>
          <p:nvPr>
            <p:ph idx="1"/>
          </p:nvPr>
        </p:nvSpPr>
        <p:spPr>
          <a:xfrm>
            <a:off x="1024130" y="1984664"/>
            <a:ext cx="6166379" cy="4324696"/>
          </a:xfrm>
        </p:spPr>
        <p:txBody>
          <a:bodyPr>
            <a:normAutofit fontScale="92500" lnSpcReduction="10000"/>
          </a:bodyPr>
          <a:lstStyle/>
          <a:p>
            <a:r>
              <a:rPr lang="es-MX" dirty="0" smtClean="0"/>
              <a:t>De la misma forma que se aplica a cualquier razonamiento. A través de un método que incluye “pasos” y procedimientos.</a:t>
            </a:r>
          </a:p>
          <a:p>
            <a:r>
              <a:rPr lang="es-MX" b="1" dirty="0" smtClean="0"/>
              <a:t>* OBSERVACIÓN: </a:t>
            </a:r>
            <a:r>
              <a:rPr lang="es-MX" dirty="0"/>
              <a:t>Enseña </a:t>
            </a:r>
            <a:r>
              <a:rPr lang="es-MX" u="sng" dirty="0"/>
              <a:t>a ver exactamente lo que dice el pasaje</a:t>
            </a:r>
            <a:r>
              <a:rPr lang="es-MX" dirty="0"/>
              <a:t>; es el fundamento para la interpretación fiel y la aplicación correcta. La observación contesta la pregunta: </a:t>
            </a:r>
            <a:r>
              <a:rPr lang="es-MX" b="1" i="1" dirty="0"/>
              <a:t>¿Qué dice el pasaje?</a:t>
            </a:r>
            <a:endParaRPr lang="es-MX" b="1" i="1" dirty="0" smtClean="0"/>
          </a:p>
          <a:p>
            <a:r>
              <a:rPr lang="es-MX" b="1" dirty="0" smtClean="0"/>
              <a:t>* INTERPRETACIÓN (DE LAS PREMISAS OBSERVADAS): </a:t>
            </a:r>
            <a:r>
              <a:rPr lang="es-MX" dirty="0" smtClean="0"/>
              <a:t>Contesta </a:t>
            </a:r>
            <a:r>
              <a:rPr lang="es-MX" dirty="0"/>
              <a:t>la pregunta</a:t>
            </a:r>
            <a:r>
              <a:rPr lang="es-MX" i="1" dirty="0"/>
              <a:t>: </a:t>
            </a:r>
            <a:r>
              <a:rPr lang="es-MX" b="1" i="1" dirty="0"/>
              <a:t>¿Cuál es el significado del pasaje</a:t>
            </a:r>
            <a:r>
              <a:rPr lang="es-MX" b="1" i="1" dirty="0" smtClean="0"/>
              <a:t>? </a:t>
            </a:r>
            <a:r>
              <a:rPr lang="es-MX" dirty="0" smtClean="0"/>
              <a:t>(y por supuesto necesitamos más preguntas para llegar a responder ésta).</a:t>
            </a:r>
          </a:p>
          <a:p>
            <a:r>
              <a:rPr lang="es-MX" b="1" dirty="0" smtClean="0"/>
              <a:t>* APLICACIÓN (CONCLUSIÓN FACTUAL): </a:t>
            </a:r>
            <a:r>
              <a:rPr lang="es-MX" dirty="0"/>
              <a:t>Contesta las preguntas. </a:t>
            </a:r>
            <a:r>
              <a:rPr lang="es-MX" i="1" dirty="0"/>
              <a:t>¿Qué implica esto para mí? </a:t>
            </a:r>
            <a:r>
              <a:rPr lang="es-MX" b="1" i="1" dirty="0"/>
              <a:t>¿Qué verdades debo creer y poner en práctica? </a:t>
            </a:r>
            <a:r>
              <a:rPr lang="es-MX" i="1" dirty="0"/>
              <a:t>¿Qué cambios debo hacer en mi vida?</a:t>
            </a: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180" t="-147" r="16596" b="3936"/>
          <a:stretch/>
        </p:blipFill>
        <p:spPr>
          <a:xfrm>
            <a:off x="7381008" y="-20782"/>
            <a:ext cx="4890656" cy="6950434"/>
          </a:xfrm>
          <a:prstGeom prst="rect">
            <a:avLst/>
          </a:prstGeom>
        </p:spPr>
      </p:pic>
    </p:spTree>
    <p:extLst>
      <p:ext uri="{BB962C8B-B14F-4D97-AF65-F5344CB8AC3E}">
        <p14:creationId xmlns:p14="http://schemas.microsoft.com/office/powerpoint/2010/main" val="1326158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5958563" cy="1499616"/>
          </a:xfrm>
        </p:spPr>
        <p:txBody>
          <a:bodyPr/>
          <a:lstStyle/>
          <a:p>
            <a:r>
              <a:rPr lang="es-MX" dirty="0" smtClean="0"/>
              <a:t>Observación (lectura</a:t>
            </a:r>
            <a:br>
              <a:rPr lang="es-MX" dirty="0" smtClean="0"/>
            </a:br>
            <a:r>
              <a:rPr lang="es-MX" dirty="0" smtClean="0"/>
              <a:t>del pasaje)</a:t>
            </a:r>
            <a:endParaRPr lang="es-MX" dirty="0"/>
          </a:p>
        </p:txBody>
      </p:sp>
      <p:sp>
        <p:nvSpPr>
          <p:cNvPr id="3" name="Marcador de contenido 2"/>
          <p:cNvSpPr>
            <a:spLocks noGrp="1"/>
          </p:cNvSpPr>
          <p:nvPr>
            <p:ph idx="1"/>
          </p:nvPr>
        </p:nvSpPr>
        <p:spPr>
          <a:xfrm>
            <a:off x="685800" y="2022486"/>
            <a:ext cx="7079383" cy="1635113"/>
          </a:xfrm>
        </p:spPr>
        <p:txBody>
          <a:bodyPr>
            <a:normAutofit fontScale="77500" lnSpcReduction="20000"/>
          </a:bodyPr>
          <a:lstStyle/>
          <a:p>
            <a:r>
              <a:rPr lang="es-MX" dirty="0" smtClean="0"/>
              <a:t>Leer implica entender y para entender debemos leer varias veces.</a:t>
            </a:r>
          </a:p>
          <a:p>
            <a:r>
              <a:rPr lang="es-MX" dirty="0" smtClean="0"/>
              <a:t>Al encontrarnos con un pasaje de la Biblia, y al hacerlo en nuestros grupos de estudio, lo primero y más obvio es LEER ese pasaje con suma atención. Tras eso, la observación nos conduce a estas preguntas:</a:t>
            </a:r>
          </a:p>
          <a:p>
            <a:pPr algn="ctr"/>
            <a:r>
              <a:rPr lang="es-MX" b="1" dirty="0"/>
              <a:t>¿Quién</a:t>
            </a:r>
            <a:r>
              <a:rPr lang="es-MX" b="1" dirty="0" smtClean="0"/>
              <a:t>?   ¿</a:t>
            </a:r>
            <a:r>
              <a:rPr lang="es-MX" b="1" dirty="0"/>
              <a:t>Qué</a:t>
            </a:r>
            <a:r>
              <a:rPr lang="es-MX" b="1" dirty="0" smtClean="0"/>
              <a:t>?   ¿</a:t>
            </a:r>
            <a:r>
              <a:rPr lang="es-MX" b="1" dirty="0"/>
              <a:t>Cómo</a:t>
            </a:r>
            <a:r>
              <a:rPr lang="es-MX" b="1" dirty="0" smtClean="0"/>
              <a:t>?    ¿</a:t>
            </a:r>
            <a:r>
              <a:rPr lang="es-MX" b="1" dirty="0"/>
              <a:t>Cuándo</a:t>
            </a:r>
            <a:r>
              <a:rPr lang="es-MX" b="1" dirty="0" smtClean="0"/>
              <a:t>?   ¿Dónde?   y   ¿</a:t>
            </a:r>
            <a:r>
              <a:rPr lang="es-MX" b="1" dirty="0"/>
              <a:t>Por qué</a:t>
            </a:r>
            <a:r>
              <a:rPr lang="es-MX" b="1" dirty="0" smtClean="0"/>
              <a:t>?*</a:t>
            </a:r>
            <a:br>
              <a:rPr lang="es-MX" b="1" dirty="0" smtClean="0"/>
            </a:br>
            <a:r>
              <a:rPr lang="es-MX" b="1" dirty="0" smtClean="0"/>
              <a:t>*</a:t>
            </a:r>
            <a:r>
              <a:rPr lang="es-MX" dirty="0" smtClean="0"/>
              <a:t>(no conclusivo ni interpretativo)</a:t>
            </a:r>
          </a:p>
        </p:txBody>
      </p:sp>
      <p:pic>
        <p:nvPicPr>
          <p:cNvPr id="2050" name="Picture 2" descr="Qué es la Bib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6357" y="595372"/>
            <a:ext cx="4468380" cy="297892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716973" y="3719945"/>
            <a:ext cx="10775374" cy="2862322"/>
          </a:xfrm>
          <a:prstGeom prst="rect">
            <a:avLst/>
          </a:prstGeom>
        </p:spPr>
        <p:txBody>
          <a:bodyPr wrap="square">
            <a:spAutoFit/>
          </a:bodyPr>
          <a:lstStyle/>
          <a:p>
            <a:pPr marL="285750" indent="-285750">
              <a:buFont typeface="Arial" panose="020B0604020202020204" pitchFamily="34" charset="0"/>
              <a:buChar char="•"/>
            </a:pPr>
            <a:r>
              <a:rPr lang="es-MX" b="1" dirty="0"/>
              <a:t>Estas preguntas nos motivarán a ir más allá del pasaje mismo:</a:t>
            </a:r>
            <a:r>
              <a:rPr lang="es-MX" dirty="0"/>
              <a:t/>
            </a:r>
            <a:br>
              <a:rPr lang="es-MX" dirty="0"/>
            </a:br>
            <a:r>
              <a:rPr lang="es-MX" dirty="0"/>
              <a:t>~Panorama del libro (¿qué pasajes están antes y después?).</a:t>
            </a:r>
            <a:br>
              <a:rPr lang="es-MX" dirty="0"/>
            </a:br>
            <a:r>
              <a:rPr lang="es-MX" dirty="0"/>
              <a:t>~El tipo de libro leído (¿histórico, poesía, carta, profecía?).</a:t>
            </a:r>
            <a:br>
              <a:rPr lang="es-MX" dirty="0"/>
            </a:br>
            <a:r>
              <a:rPr lang="es-MX" dirty="0"/>
              <a:t>~El tipo de oyentes originales, el contexto histórico cercano al pasaje (¿siglo I, Reinado ~Babilónico, Griego, Romano</a:t>
            </a:r>
            <a:r>
              <a:rPr lang="es-MX" dirty="0" smtClean="0"/>
              <a:t>...?).</a:t>
            </a:r>
          </a:p>
          <a:p>
            <a:pPr marL="285750" indent="-285750">
              <a:buFont typeface="Arial" panose="020B0604020202020204" pitchFamily="34" charset="0"/>
              <a:buChar char="•"/>
            </a:pPr>
            <a:r>
              <a:rPr lang="es-MX" b="1" dirty="0" smtClean="0"/>
              <a:t>Estrategias </a:t>
            </a:r>
            <a:r>
              <a:rPr lang="es-MX" b="1" dirty="0"/>
              <a:t>o herramientas para </a:t>
            </a:r>
            <a:r>
              <a:rPr lang="es-MX" b="1" dirty="0" smtClean="0"/>
              <a:t>observación:</a:t>
            </a:r>
            <a:br>
              <a:rPr lang="es-MX" b="1" dirty="0" smtClean="0"/>
            </a:br>
            <a:r>
              <a:rPr lang="es-MX" dirty="0" smtClean="0"/>
              <a:t>La </a:t>
            </a:r>
            <a:r>
              <a:rPr lang="es-MX" dirty="0"/>
              <a:t>Biblia. Un breve estudio contextual previo (OJO: sin interpretaciones o premisas de juicios de valor). Subrayar, enlistar, anotar. Hojas de papel para notas en el pasaje. Mapas, palabras </a:t>
            </a:r>
            <a:r>
              <a:rPr lang="es-MX" i="1" dirty="0"/>
              <a:t>raras</a:t>
            </a:r>
            <a:r>
              <a:rPr lang="es-MX" dirty="0"/>
              <a:t> con una traducción más actual. Análisis de gramática o entender bien las palabras: Verbos, calificativos, imperativos (órdenes, consejos).</a:t>
            </a:r>
          </a:p>
        </p:txBody>
      </p:sp>
    </p:spTree>
    <p:extLst>
      <p:ext uri="{BB962C8B-B14F-4D97-AF65-F5344CB8AC3E}">
        <p14:creationId xmlns:p14="http://schemas.microsoft.com/office/powerpoint/2010/main" val="3716174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Interpretación (¡de lo observado!)</a:t>
            </a:r>
            <a:endParaRPr lang="es-MX" dirty="0"/>
          </a:p>
        </p:txBody>
      </p:sp>
      <p:sp>
        <p:nvSpPr>
          <p:cNvPr id="3" name="Marcador de contenido 2"/>
          <p:cNvSpPr>
            <a:spLocks noGrp="1"/>
          </p:cNvSpPr>
          <p:nvPr>
            <p:ph idx="1"/>
          </p:nvPr>
        </p:nvSpPr>
        <p:spPr>
          <a:xfrm>
            <a:off x="893618" y="1995056"/>
            <a:ext cx="7720878" cy="4426526"/>
          </a:xfrm>
        </p:spPr>
        <p:txBody>
          <a:bodyPr>
            <a:normAutofit lnSpcReduction="10000"/>
          </a:bodyPr>
          <a:lstStyle/>
          <a:p>
            <a:r>
              <a:rPr lang="es-MX" dirty="0" smtClean="0"/>
              <a:t>Advertencia: El método inductivo nos pone en evidencia de las muchas veces que hemos </a:t>
            </a:r>
            <a:r>
              <a:rPr lang="es-MX" dirty="0" err="1" smtClean="0"/>
              <a:t>sobreinterpretado</a:t>
            </a:r>
            <a:r>
              <a:rPr lang="es-MX" dirty="0" smtClean="0"/>
              <a:t> la Biblia.</a:t>
            </a:r>
          </a:p>
          <a:p>
            <a:pPr algn="ctr"/>
            <a:r>
              <a:rPr lang="es-MX" i="1" dirty="0"/>
              <a:t>¿Qué significa esto</a:t>
            </a:r>
            <a:r>
              <a:rPr lang="es-MX" i="1" dirty="0" smtClean="0"/>
              <a:t>?</a:t>
            </a:r>
            <a:br>
              <a:rPr lang="es-MX" i="1" dirty="0" smtClean="0"/>
            </a:br>
            <a:r>
              <a:rPr lang="es-MX" i="1" dirty="0" smtClean="0"/>
              <a:t>¿Cuál es la conclusión general a la que apuntan estas observaciones?</a:t>
            </a:r>
          </a:p>
          <a:p>
            <a:r>
              <a:rPr lang="es-MX" dirty="0"/>
              <a:t>Cada libro de la </a:t>
            </a:r>
            <a:r>
              <a:rPr lang="es-MX" dirty="0" smtClean="0"/>
              <a:t>Escritura </a:t>
            </a:r>
            <a:r>
              <a:rPr lang="es-MX" dirty="0"/>
              <a:t>tiene un mensaje, y este mensaje puede ser entendido</a:t>
            </a:r>
            <a:r>
              <a:rPr lang="es-MX" dirty="0" smtClean="0"/>
              <a:t>. </a:t>
            </a:r>
            <a:r>
              <a:rPr lang="es-MX" dirty="0"/>
              <a:t>2 Timoteo 3:16 dice que </a:t>
            </a:r>
            <a:r>
              <a:rPr lang="es-MX" i="1" dirty="0"/>
              <a:t>“Toda la escritura es útil”, </a:t>
            </a:r>
            <a:r>
              <a:rPr lang="es-MX" dirty="0"/>
              <a:t>esto es, </a:t>
            </a:r>
            <a:r>
              <a:rPr lang="es-MX" b="1" dirty="0"/>
              <a:t>tiene un propósito, tiene sentido. </a:t>
            </a:r>
            <a:r>
              <a:rPr lang="es-MX" dirty="0"/>
              <a:t>Dios no nos invita a su Palabra para confundirnos o hacernos quebrar la cabeza; Él está más interesado en que la entendamos que lo que nosotros pudiéramos </a:t>
            </a:r>
            <a:r>
              <a:rPr lang="es-MX" dirty="0" smtClean="0"/>
              <a:t>estar.</a:t>
            </a:r>
          </a:p>
          <a:p>
            <a:r>
              <a:rPr lang="es-MX" b="1" dirty="0" smtClean="0"/>
              <a:t>“</a:t>
            </a:r>
            <a:r>
              <a:rPr lang="es-MX" b="1" dirty="0"/>
              <a:t>El sentido” </a:t>
            </a:r>
            <a:r>
              <a:rPr lang="es-MX" b="1" dirty="0" smtClean="0"/>
              <a:t>no </a:t>
            </a:r>
            <a:r>
              <a:rPr lang="es-MX" b="1" dirty="0"/>
              <a:t>son nuestros pensamientos subjetivos enfocados hacia dentro del texto, sino que la verdad objetiva de Dios leída hacia </a:t>
            </a:r>
            <a:r>
              <a:rPr lang="es-MX" b="1" dirty="0" smtClean="0"/>
              <a:t>afuera </a:t>
            </a:r>
            <a:r>
              <a:rPr lang="es-MX" b="1" dirty="0"/>
              <a:t>del texto</a:t>
            </a:r>
            <a:r>
              <a:rPr lang="es-MX" dirty="0"/>
              <a:t>. </a:t>
            </a:r>
            <a:r>
              <a:rPr lang="es-MX" dirty="0" smtClean="0"/>
              <a:t>¡No es lo que </a:t>
            </a:r>
            <a:r>
              <a:rPr lang="es-MX" i="1" dirty="0" smtClean="0"/>
              <a:t>creemos</a:t>
            </a:r>
            <a:r>
              <a:rPr lang="es-MX" dirty="0" smtClean="0"/>
              <a:t> que vemos es </a:t>
            </a:r>
            <a:r>
              <a:rPr lang="es-MX" i="1" dirty="0" smtClean="0"/>
              <a:t>lo que vemos!</a:t>
            </a:r>
          </a:p>
        </p:txBody>
      </p:sp>
      <p:pic>
        <p:nvPicPr>
          <p:cNvPr id="3076" name="Picture 4" descr="Twitter 上的 Mauro Nakada：&quot;Sobre esse vestido. Azul e Preto ou Branco e  Dourado? https://t.co/WTVt7lVp62&quot; / Tw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9384" y="0"/>
            <a:ext cx="2632616" cy="596064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stretch>
            <a:fillRect/>
          </a:stretch>
        </p:blipFill>
        <p:spPr>
          <a:xfrm>
            <a:off x="8756506" y="5248520"/>
            <a:ext cx="3577504" cy="1297337"/>
          </a:xfrm>
          <a:prstGeom prst="rect">
            <a:avLst/>
          </a:prstGeom>
        </p:spPr>
      </p:pic>
      <p:pic>
        <p:nvPicPr>
          <p:cNvPr id="3078" name="Picture 6" descr="El vestido que alerta: ¿Eres daltónico y no lo sab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6506" y="4373376"/>
            <a:ext cx="1540885" cy="87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3092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3766081" cy="1499616"/>
          </a:xfrm>
        </p:spPr>
        <p:txBody>
          <a:bodyPr>
            <a:normAutofit fontScale="90000"/>
          </a:bodyPr>
          <a:lstStyle/>
          <a:p>
            <a:r>
              <a:rPr lang="es-MX" dirty="0" smtClean="0"/>
              <a:t>Consideraciones antes de “interpretar”</a:t>
            </a:r>
            <a:endParaRPr lang="es-MX" dirty="0"/>
          </a:p>
        </p:txBody>
      </p:sp>
      <p:sp>
        <p:nvSpPr>
          <p:cNvPr id="3" name="Marcador de contenido 2"/>
          <p:cNvSpPr>
            <a:spLocks noGrp="1"/>
          </p:cNvSpPr>
          <p:nvPr>
            <p:ph idx="1"/>
          </p:nvPr>
        </p:nvSpPr>
        <p:spPr>
          <a:xfrm>
            <a:off x="730827" y="2230305"/>
            <a:ext cx="5979344" cy="986736"/>
          </a:xfrm>
        </p:spPr>
        <p:txBody>
          <a:bodyPr>
            <a:normAutofit fontScale="85000" lnSpcReduction="20000"/>
          </a:bodyPr>
          <a:lstStyle/>
          <a:p>
            <a:r>
              <a:rPr lang="es-MX" dirty="0"/>
              <a:t>Pero no hay que olvidar: La Biblia no sólo tiene a Dios como inspiración, sino a más de 40 autores que escribieron eventos, cartas, hechos, poesía, inspirada en la presencia de Dios y su Hijo involucrándose con el ser </a:t>
            </a:r>
            <a:r>
              <a:rPr lang="es-MX" dirty="0" smtClean="0"/>
              <a:t>humano.</a:t>
            </a:r>
            <a:endParaRPr lang="es-MX" dirty="0"/>
          </a:p>
        </p:txBody>
      </p:sp>
      <p:pic>
        <p:nvPicPr>
          <p:cNvPr id="4098" name="Picture 2" descr="Qué es la Bib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827" y="0"/>
            <a:ext cx="5437909" cy="307156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831273" y="3217041"/>
            <a:ext cx="10723417" cy="3308598"/>
          </a:xfrm>
          <a:prstGeom prst="rect">
            <a:avLst/>
          </a:prstGeom>
        </p:spPr>
        <p:txBody>
          <a:bodyPr wrap="square">
            <a:spAutoFit/>
          </a:bodyPr>
          <a:lstStyle/>
          <a:p>
            <a:r>
              <a:rPr lang="es-MX" sz="1900" b="1" dirty="0"/>
              <a:t>El proceso de interpretación podría llamarse el proceso de recreación. </a:t>
            </a:r>
            <a:r>
              <a:rPr lang="es-MX" sz="1900" dirty="0"/>
              <a:t>Estamos llamados a ponernos en los zapatos del escritor y recrear su experiencia, es decir pensar como el pensó, sentir como el sintió, y decidir como el decidió. Preguntémonos, ¿Qué significó esto para él? antes de preguntarnos ¿Qué significa esto para nosotros</a:t>
            </a:r>
            <a:r>
              <a:rPr lang="es-MX" sz="1900" dirty="0" smtClean="0"/>
              <a:t>?</a:t>
            </a:r>
          </a:p>
          <a:p>
            <a:endParaRPr lang="es-MX" sz="1900" dirty="0" smtClean="0"/>
          </a:p>
          <a:p>
            <a:r>
              <a:rPr lang="es-MX" sz="1900" b="1" dirty="0" smtClean="0"/>
              <a:t>En la observación excavamos. En la interpretación edificamos. </a:t>
            </a:r>
            <a:r>
              <a:rPr lang="es-MX" sz="1900" dirty="0" smtClean="0"/>
              <a:t>La calidad de la interpretación será siempre determinada por la calidad de la observación. Es imposible saber el sentido del escrito del autor hasta que no sepas lo que el escritor en realidad dijo. Por lo tanto, observar bien, es interpretar bien.</a:t>
            </a:r>
          </a:p>
          <a:p>
            <a:r>
              <a:rPr lang="es-MX" sz="1900" dirty="0" smtClean="0"/>
              <a:t>¿</a:t>
            </a:r>
            <a:r>
              <a:rPr lang="es-MX" sz="1900" dirty="0"/>
              <a:t>Por qué tenemos que meternos en tantos líos para entender el texto? </a:t>
            </a:r>
            <a:r>
              <a:rPr lang="es-MX" sz="1900" b="1" dirty="0"/>
              <a:t>La respuesta es que el tiempo y la distancia han levantado barreras entre nosotros y los escritores bíblicos </a:t>
            </a:r>
            <a:r>
              <a:rPr lang="es-MX" sz="1900" dirty="0"/>
              <a:t>las cuales bloquean nuestro entendimiento y nuestra comprensión acerca de lo que en realidad se nos quiere decir. </a:t>
            </a:r>
            <a:endParaRPr lang="es-MX" dirty="0"/>
          </a:p>
        </p:txBody>
      </p:sp>
    </p:spTree>
    <p:extLst>
      <p:ext uri="{BB962C8B-B14F-4D97-AF65-F5344CB8AC3E}">
        <p14:creationId xmlns:p14="http://schemas.microsoft.com/office/powerpoint/2010/main" val="3017149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6263799" cy="1499616"/>
          </a:xfrm>
        </p:spPr>
        <p:txBody>
          <a:bodyPr/>
          <a:lstStyle/>
          <a:p>
            <a:r>
              <a:rPr lang="es-MX" dirty="0" smtClean="0"/>
              <a:t>¿Cómo interpretar y romper las “barreras”?</a:t>
            </a:r>
            <a:endParaRPr lang="es-MX" dirty="0"/>
          </a:p>
        </p:txBody>
      </p:sp>
      <p:sp>
        <p:nvSpPr>
          <p:cNvPr id="3" name="Marcador de contenido 2"/>
          <p:cNvSpPr>
            <a:spLocks noGrp="1"/>
          </p:cNvSpPr>
          <p:nvPr>
            <p:ph idx="1"/>
          </p:nvPr>
        </p:nvSpPr>
        <p:spPr>
          <a:xfrm>
            <a:off x="696192" y="2286000"/>
            <a:ext cx="5830455" cy="976745"/>
          </a:xfrm>
        </p:spPr>
        <p:txBody>
          <a:bodyPr>
            <a:normAutofit lnSpcReduction="10000"/>
          </a:bodyPr>
          <a:lstStyle/>
          <a:p>
            <a:r>
              <a:rPr lang="es-MX" dirty="0" smtClean="0"/>
              <a:t>La clave está de nuevo en </a:t>
            </a:r>
            <a:r>
              <a:rPr lang="es-MX" b="1" dirty="0" smtClean="0"/>
              <a:t>la observación y en las herramientas que la incentivan </a:t>
            </a:r>
            <a:r>
              <a:rPr lang="es-MX" dirty="0" smtClean="0"/>
              <a:t>para ayudarnos a responder una nueva pregunta:</a:t>
            </a:r>
          </a:p>
        </p:txBody>
      </p:sp>
      <p:pic>
        <p:nvPicPr>
          <p:cNvPr id="5122" name="Picture 2" descr="Biblia física o Biblia en el teléfono? - Josué Barr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647" y="0"/>
            <a:ext cx="5800436" cy="3262745"/>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contenido 2"/>
          <p:cNvSpPr txBox="1">
            <a:spLocks/>
          </p:cNvSpPr>
          <p:nvPr/>
        </p:nvSpPr>
        <p:spPr>
          <a:xfrm>
            <a:off x="1024129" y="3262745"/>
            <a:ext cx="10135708" cy="3377046"/>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s-MX" sz="2600" b="1" i="1" dirty="0" smtClean="0"/>
              <a:t>¿Por qué?</a:t>
            </a:r>
            <a:br>
              <a:rPr lang="es-MX" sz="2600" b="1" i="1" dirty="0" smtClean="0"/>
            </a:br>
            <a:r>
              <a:rPr lang="es-MX" sz="2600" b="1" dirty="0" smtClean="0"/>
              <a:t>Un por qué conclusivo o de significado.</a:t>
            </a:r>
          </a:p>
          <a:p>
            <a:pPr>
              <a:buFont typeface="Arial" panose="020B0604020202020204" pitchFamily="34" charset="0"/>
              <a:buChar char="•"/>
            </a:pPr>
            <a:r>
              <a:rPr lang="es-MX" i="1" dirty="0" smtClean="0"/>
              <a:t>¿Por qué Jesús usó una parábola para explicar el Reino de Dios? </a:t>
            </a:r>
            <a:r>
              <a:rPr lang="es-MX" dirty="0" smtClean="0"/>
              <a:t>(No está en el pasaje pero al observarlo, </a:t>
            </a:r>
            <a:r>
              <a:rPr lang="es-MX" b="1" dirty="0" smtClean="0"/>
              <a:t>al averiguar el contexto de parábolas </a:t>
            </a:r>
            <a:r>
              <a:rPr lang="es-MX" dirty="0" smtClean="0"/>
              <a:t>como método de enseñanza, </a:t>
            </a:r>
            <a:r>
              <a:rPr lang="es-MX" b="1" dirty="0" smtClean="0"/>
              <a:t>el contexto de agricultura y trabajo de campo</a:t>
            </a:r>
            <a:r>
              <a:rPr lang="es-MX" dirty="0" smtClean="0"/>
              <a:t>, que </a:t>
            </a:r>
            <a:r>
              <a:rPr lang="es-MX" b="1" dirty="0" smtClean="0"/>
              <a:t>él hablaba a hombres y mujeres “no doctos”</a:t>
            </a:r>
            <a:r>
              <a:rPr lang="es-MX" dirty="0" smtClean="0"/>
              <a:t> sino del pueblo... </a:t>
            </a:r>
            <a:r>
              <a:rPr lang="es-MX" b="1" dirty="0" smtClean="0"/>
              <a:t>Podemos intuir y concluir que ese método era más sencillo de asimilar para ellos</a:t>
            </a:r>
            <a:r>
              <a:rPr lang="es-MX" dirty="0" smtClean="0"/>
              <a:t>).</a:t>
            </a:r>
          </a:p>
          <a:p>
            <a:pPr>
              <a:buFont typeface="Arial" panose="020B0604020202020204" pitchFamily="34" charset="0"/>
              <a:buChar char="•"/>
            </a:pPr>
            <a:r>
              <a:rPr lang="es-MX" i="1" dirty="0" smtClean="0"/>
              <a:t>¿Por qué Jesús enseñaba con parábolas? ¿Por qué Jesús le hablaba a la gente? </a:t>
            </a:r>
            <a:r>
              <a:rPr lang="es-MX" dirty="0" smtClean="0"/>
              <a:t>(Porque a Jesús le interesa que lo entendamos con claridad y él habla a quien quiere escuchar: “el que tenga oídos, oiga”).</a:t>
            </a:r>
          </a:p>
        </p:txBody>
      </p:sp>
    </p:spTree>
    <p:extLst>
      <p:ext uri="{BB962C8B-B14F-4D97-AF65-F5344CB8AC3E}">
        <p14:creationId xmlns:p14="http://schemas.microsoft.com/office/powerpoint/2010/main" val="3371777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45572" y="987137"/>
            <a:ext cx="8842663" cy="1569027"/>
          </a:xfrm>
        </p:spPr>
        <p:txBody>
          <a:bodyPr>
            <a:normAutofit/>
          </a:bodyPr>
          <a:lstStyle/>
          <a:p>
            <a:r>
              <a:rPr lang="es-MX" dirty="0"/>
              <a:t>Las herramientas de investigación, sumadas a la observación, nos ayudan a ir hacia una conclusión real, no </a:t>
            </a:r>
            <a:r>
              <a:rPr lang="es-MX" dirty="0" err="1"/>
              <a:t>sobreinterpretada</a:t>
            </a:r>
            <a:r>
              <a:rPr lang="es-MX" dirty="0"/>
              <a:t>, ni metaforizada del texto</a:t>
            </a:r>
            <a:r>
              <a:rPr lang="es-MX" dirty="0" smtClean="0"/>
              <a:t>.</a:t>
            </a:r>
          </a:p>
          <a:p>
            <a:r>
              <a:rPr lang="es-MX" dirty="0" smtClean="0"/>
              <a:t>Una conclusión que se SUSTENTA con el texto y no con nuestras premisas de valor, de tradición, de ideología, etc.</a:t>
            </a: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25838"/>
          <a:stretch/>
        </p:blipFill>
        <p:spPr>
          <a:xfrm>
            <a:off x="-9183" y="2753591"/>
            <a:ext cx="6087864" cy="4104409"/>
          </a:xfrm>
          <a:prstGeom prst="rect">
            <a:avLst/>
          </a:prstGeom>
        </p:spPr>
      </p:pic>
      <p:sp>
        <p:nvSpPr>
          <p:cNvPr id="6" name="Rectángulo 5"/>
          <p:cNvSpPr/>
          <p:nvPr/>
        </p:nvSpPr>
        <p:spPr>
          <a:xfrm>
            <a:off x="6303818" y="3736262"/>
            <a:ext cx="5001492" cy="2246769"/>
          </a:xfrm>
          <a:prstGeom prst="rect">
            <a:avLst/>
          </a:prstGeom>
        </p:spPr>
        <p:txBody>
          <a:bodyPr wrap="square">
            <a:spAutoFit/>
          </a:bodyPr>
          <a:lstStyle/>
          <a:p>
            <a:r>
              <a:rPr lang="es-MX" sz="2800" dirty="0"/>
              <a:t>Pero... Si la interpretación es importante, la APLICACIÓN es el punto cúspide de este método de lectura bíblica (y de todos en realidad).</a:t>
            </a:r>
          </a:p>
        </p:txBody>
      </p:sp>
    </p:spTree>
    <p:extLst>
      <p:ext uri="{BB962C8B-B14F-4D97-AF65-F5344CB8AC3E}">
        <p14:creationId xmlns:p14="http://schemas.microsoft.com/office/powerpoint/2010/main" val="348933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¿Para qué sirven las conclusiones?</a:t>
            </a:r>
            <a:endParaRPr lang="es-MX" dirty="0"/>
          </a:p>
        </p:txBody>
      </p:sp>
      <p:sp>
        <p:nvSpPr>
          <p:cNvPr id="3" name="Marcador de contenido 2"/>
          <p:cNvSpPr>
            <a:spLocks noGrp="1"/>
          </p:cNvSpPr>
          <p:nvPr>
            <p:ph idx="1"/>
          </p:nvPr>
        </p:nvSpPr>
        <p:spPr>
          <a:xfrm>
            <a:off x="1024128" y="2234044"/>
            <a:ext cx="7330163" cy="4075315"/>
          </a:xfrm>
        </p:spPr>
        <p:txBody>
          <a:bodyPr>
            <a:normAutofit lnSpcReduction="10000"/>
          </a:bodyPr>
          <a:lstStyle/>
          <a:p>
            <a:r>
              <a:rPr lang="es-MX" dirty="0" smtClean="0"/>
              <a:t>¿Recuerdas que en el Método Inductivo (Científico) las conclusiones sirven para establecer una Generalidad Universal? </a:t>
            </a:r>
          </a:p>
          <a:p>
            <a:pPr algn="ctr"/>
            <a:r>
              <a:rPr lang="es-MX" i="1" dirty="0" smtClean="0"/>
              <a:t>Se observa que cada vez que tenemos X entonces viene Y.</a:t>
            </a:r>
            <a:br>
              <a:rPr lang="es-MX" i="1" dirty="0" smtClean="0"/>
            </a:br>
            <a:r>
              <a:rPr lang="es-MX" i="1" dirty="0" smtClean="0"/>
              <a:t>Por tanto, se induce que siempre que tenemos X se dará Y.</a:t>
            </a:r>
          </a:p>
          <a:p>
            <a:pPr marL="0" indent="0">
              <a:buNone/>
            </a:pPr>
            <a:r>
              <a:rPr lang="es-MX" b="1" dirty="0" smtClean="0"/>
              <a:t>El método inductivo no sólo nos permite observar e inferir una verdad sobre el pasaje bíblico estudiado. También nos ayuda a asimilar una generalidad, un nuevo y renovado conocimiento... </a:t>
            </a:r>
            <a:r>
              <a:rPr lang="es-MX" dirty="0" smtClean="0"/>
              <a:t>¿Pero sobre qué y para qué?</a:t>
            </a:r>
          </a:p>
          <a:p>
            <a:pPr marL="0" indent="0" algn="ctr">
              <a:buNone/>
            </a:pPr>
            <a:r>
              <a:rPr lang="es-MX" dirty="0" smtClean="0"/>
              <a:t>Sobre Dios, sobre Jesús, sobre el pecado, el bien y el mal... ¡Sobre nosotros!</a:t>
            </a:r>
          </a:p>
          <a:p>
            <a:pPr marL="0" indent="0" algn="ctr">
              <a:buNone/>
            </a:pPr>
            <a:r>
              <a:rPr lang="es-MX" dirty="0" smtClean="0"/>
              <a:t>Pero, ¿sólo un conocimiento...? ¿Sin aplicación?</a:t>
            </a:r>
          </a:p>
          <a:p>
            <a:endParaRPr lang="es-MX" dirty="0" smtClean="0"/>
          </a:p>
        </p:txBody>
      </p:sp>
      <p:pic>
        <p:nvPicPr>
          <p:cNvPr id="6151" name="Picture 7" descr="Fórmulas químicas | lasa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7920686" y="898164"/>
            <a:ext cx="6104659" cy="4090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178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i="1" dirty="0" smtClean="0"/>
              <a:t>Aplicación</a:t>
            </a:r>
            <a:r>
              <a:rPr lang="es-MX" dirty="0" smtClean="0"/>
              <a:t> futura y cercana,</a:t>
            </a:r>
            <a:br>
              <a:rPr lang="es-MX" dirty="0" smtClean="0"/>
            </a:br>
            <a:r>
              <a:rPr lang="es-MX" dirty="0" smtClean="0"/>
              <a:t>pero </a:t>
            </a:r>
            <a:r>
              <a:rPr lang="es-MX" i="1" dirty="0" smtClean="0"/>
              <a:t>aplicación</a:t>
            </a:r>
            <a:r>
              <a:rPr lang="es-MX" dirty="0" smtClean="0"/>
              <a:t> para ti</a:t>
            </a:r>
            <a:endParaRPr lang="es-MX" dirty="0"/>
          </a:p>
        </p:txBody>
      </p:sp>
      <p:sp>
        <p:nvSpPr>
          <p:cNvPr id="3" name="Marcador de contenido 2"/>
          <p:cNvSpPr>
            <a:spLocks noGrp="1"/>
          </p:cNvSpPr>
          <p:nvPr>
            <p:ph idx="1"/>
          </p:nvPr>
        </p:nvSpPr>
        <p:spPr>
          <a:xfrm>
            <a:off x="941001" y="2084832"/>
            <a:ext cx="7475636" cy="4523786"/>
          </a:xfrm>
        </p:spPr>
        <p:txBody>
          <a:bodyPr>
            <a:normAutofit fontScale="85000" lnSpcReduction="10000"/>
          </a:bodyPr>
          <a:lstStyle/>
          <a:p>
            <a:pPr marL="0" indent="0">
              <a:buNone/>
            </a:pPr>
            <a:r>
              <a:rPr lang="es-MX" dirty="0"/>
              <a:t>Por esta razón, </a:t>
            </a:r>
            <a:r>
              <a:rPr lang="es-MX" b="1" dirty="0"/>
              <a:t>las preguntas que deberemos responder siempre al final de cualquier estudio de la Biblia tienen relación directa con nosotros:</a:t>
            </a:r>
          </a:p>
          <a:p>
            <a:pPr marL="0" indent="0" algn="ctr">
              <a:buNone/>
            </a:pPr>
            <a:r>
              <a:rPr lang="es-MX" sz="2400" i="1" dirty="0"/>
              <a:t>¿Qué implica esto para mí</a:t>
            </a:r>
            <a:r>
              <a:rPr lang="es-MX" sz="2400" i="1" dirty="0" smtClean="0"/>
              <a:t>?</a:t>
            </a:r>
            <a:br>
              <a:rPr lang="es-MX" sz="2400" i="1" dirty="0" smtClean="0"/>
            </a:br>
            <a:r>
              <a:rPr lang="es-MX" sz="2400" b="1" i="1" dirty="0" smtClean="0"/>
              <a:t>¿</a:t>
            </a:r>
            <a:r>
              <a:rPr lang="es-MX" sz="2400" b="1" i="1" dirty="0"/>
              <a:t>Qué verdades debo creer y poner en práctica</a:t>
            </a:r>
            <a:r>
              <a:rPr lang="es-MX" sz="2400" b="1" i="1" dirty="0" smtClean="0"/>
              <a:t>?</a:t>
            </a:r>
            <a:br>
              <a:rPr lang="es-MX" sz="2400" b="1" i="1" dirty="0" smtClean="0"/>
            </a:br>
            <a:r>
              <a:rPr lang="es-MX" sz="2400" i="1" dirty="0" smtClean="0"/>
              <a:t>¿</a:t>
            </a:r>
            <a:r>
              <a:rPr lang="es-MX" sz="2400" i="1" dirty="0"/>
              <a:t>Qué cambios debo hacer en mi vida</a:t>
            </a:r>
            <a:r>
              <a:rPr lang="es-MX" sz="2400" i="1" dirty="0" smtClean="0"/>
              <a:t>?</a:t>
            </a:r>
          </a:p>
          <a:p>
            <a:pPr marL="0" indent="0" algn="ctr">
              <a:buNone/>
            </a:pPr>
            <a:r>
              <a:rPr lang="es-MX" sz="2000" i="1" dirty="0" smtClean="0"/>
              <a:t>Si estamos leyendo sobre el joven Rico, ¿quién puede ser el joven rico? Quizás tú y yo. ¿Cómo podemos asemejarnos al joven rico? ¿Qué cosas son más relevantes en nuestra vida que seguir a Jesús y ofrecer nuestra vida al servicio de los demás? El joven rico no podía desprenderse de sus pertenencias y dárselo a los pobres... ¿Tú de qué no te desprenderías y por qué? Si Jesús viniera hoy, ¿creerías que “ya sigues la ley” porque eres cristiano, vas al templo el domingo, tienes un estudio bíblico en la escuela? ¿Qué te faltaría entonces...?</a:t>
            </a:r>
          </a:p>
          <a:p>
            <a:pPr marL="0" indent="0">
              <a:buNone/>
            </a:pPr>
            <a:r>
              <a:rPr lang="es-MX" sz="2000" dirty="0" smtClean="0"/>
              <a:t>¿Entiendes? La aplicación son preguntas del pasaje y las verdades aprendidas, pero relacionadas con tu propia vida.</a:t>
            </a:r>
          </a:p>
          <a:p>
            <a:pPr marL="0" indent="0">
              <a:buNone/>
            </a:pPr>
            <a:r>
              <a:rPr lang="es-MX" sz="2000" dirty="0" smtClean="0"/>
              <a:t>También podría ser una aplicación para futuras lecturas y acercamientos a la Biblia. Entonces, tu conocimiento inductivo se volvería DEDUCTIVO pero uno que es correcto porque se ha basado en la observación y el análisis.</a:t>
            </a:r>
            <a:endParaRPr lang="es-MX" sz="2000" dirty="0"/>
          </a:p>
          <a:p>
            <a:endParaRPr lang="es-MX" dirty="0"/>
          </a:p>
        </p:txBody>
      </p:sp>
      <p:pic>
        <p:nvPicPr>
          <p:cNvPr id="7170" name="Picture 2" descr="El Poder de la Palabra de Dios | Unleash the Gosp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3792" y="0"/>
            <a:ext cx="3688208" cy="5531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98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Conclusiones: Dos formas de pensar y de analizar lo que pensamos</a:t>
            </a:r>
            <a:endParaRPr lang="es-MX" dirty="0"/>
          </a:p>
        </p:txBody>
      </p:sp>
      <p:pic>
        <p:nvPicPr>
          <p:cNvPr id="8194" name="Picture 2" descr="Método inductivo y deductivo: características y diferencias"/>
          <p:cNvPicPr>
            <a:picLocks noChangeAspect="1" noChangeArrowheads="1"/>
          </p:cNvPicPr>
          <p:nvPr/>
        </p:nvPicPr>
        <p:blipFill rotWithShape="1">
          <a:blip r:embed="rId2">
            <a:extLst>
              <a:ext uri="{28A0092B-C50C-407E-A947-70E740481C1C}">
                <a14:useLocalDpi xmlns:a14="http://schemas.microsoft.com/office/drawing/2010/main" val="0"/>
              </a:ext>
            </a:extLst>
          </a:blip>
          <a:srcRect l="3638" t="17475" r="4139" b="14763"/>
          <a:stretch/>
        </p:blipFill>
        <p:spPr bwMode="auto">
          <a:xfrm>
            <a:off x="1024128" y="1948677"/>
            <a:ext cx="9713841" cy="4014855"/>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130453" y="6003021"/>
            <a:ext cx="3866848" cy="523220"/>
          </a:xfrm>
          <a:prstGeom prst="rect">
            <a:avLst/>
          </a:prstGeom>
        </p:spPr>
        <p:txBody>
          <a:bodyPr wrap="square">
            <a:spAutoFit/>
          </a:bodyPr>
          <a:lstStyle/>
          <a:p>
            <a:r>
              <a:rPr lang="es-MX" sz="1400" dirty="0" smtClean="0"/>
              <a:t>Método Científico, </a:t>
            </a:r>
            <a:r>
              <a:rPr lang="es-MX" sz="1400" dirty="0" err="1" smtClean="0"/>
              <a:t>Evidencial</a:t>
            </a:r>
            <a:r>
              <a:rPr lang="es-MX" sz="1400" dirty="0" smtClean="0"/>
              <a:t>/Histórico, Arqueología, Teoría </a:t>
            </a:r>
            <a:r>
              <a:rPr lang="es-MX" sz="1400" dirty="0" err="1" smtClean="0"/>
              <a:t>Literara</a:t>
            </a:r>
            <a:r>
              <a:rPr lang="es-MX" sz="1400" dirty="0" smtClean="0"/>
              <a:t>, Hermenéutica, etc.</a:t>
            </a:r>
            <a:endParaRPr lang="es-MX" sz="1400" dirty="0"/>
          </a:p>
        </p:txBody>
      </p:sp>
      <p:sp>
        <p:nvSpPr>
          <p:cNvPr id="6" name="Rectángulo 5"/>
          <p:cNvSpPr/>
          <p:nvPr/>
        </p:nvSpPr>
        <p:spPr>
          <a:xfrm>
            <a:off x="6280156" y="6003021"/>
            <a:ext cx="3866848" cy="523220"/>
          </a:xfrm>
          <a:prstGeom prst="rect">
            <a:avLst/>
          </a:prstGeom>
        </p:spPr>
        <p:txBody>
          <a:bodyPr wrap="square">
            <a:spAutoFit/>
          </a:bodyPr>
          <a:lstStyle/>
          <a:p>
            <a:r>
              <a:rPr lang="es-MX" sz="1400" dirty="0" smtClean="0"/>
              <a:t>Textos hipotéticos, argumentativos, tesis, teorías y aplicación de teorías...</a:t>
            </a:r>
            <a:endParaRPr lang="es-MX" sz="1400" dirty="0"/>
          </a:p>
        </p:txBody>
      </p:sp>
    </p:spTree>
    <p:extLst>
      <p:ext uri="{BB962C8B-B14F-4D97-AF65-F5344CB8AC3E}">
        <p14:creationId xmlns:p14="http://schemas.microsoft.com/office/powerpoint/2010/main" val="2419453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¿Por qué es valioso el método inductivo en un grupo de estudio bíblico?</a:t>
            </a:r>
            <a:endParaRPr lang="es-MX" dirty="0"/>
          </a:p>
        </p:txBody>
      </p:sp>
      <p:sp>
        <p:nvSpPr>
          <p:cNvPr id="3" name="Marcador de contenido 2"/>
          <p:cNvSpPr>
            <a:spLocks noGrp="1"/>
          </p:cNvSpPr>
          <p:nvPr>
            <p:ph idx="1"/>
          </p:nvPr>
        </p:nvSpPr>
        <p:spPr>
          <a:xfrm>
            <a:off x="3190009" y="2084832"/>
            <a:ext cx="8645235" cy="4773168"/>
          </a:xfrm>
        </p:spPr>
        <p:txBody>
          <a:bodyPr>
            <a:noAutofit/>
          </a:bodyPr>
          <a:lstStyle/>
          <a:p>
            <a:r>
              <a:rPr lang="es-MX" sz="1600" dirty="0" smtClean="0"/>
              <a:t>¿Has escuchado cosas como </a:t>
            </a:r>
            <a:r>
              <a:rPr lang="es-MX" sz="1600" i="1" dirty="0" smtClean="0"/>
              <a:t>“la Biblia es un libro falseado”? ¿”Jesús no existió”? ¿”Dios es un ser malvado que castiga a todo el mundo”? </a:t>
            </a:r>
            <a:r>
              <a:rPr lang="es-MX" sz="1600" dirty="0" smtClean="0"/>
              <a:t>Les llamamos prejuicios, pero bien podrían ser pensamientos basados en una </a:t>
            </a:r>
            <a:r>
              <a:rPr lang="es-MX" sz="1600" i="1" dirty="0" smtClean="0"/>
              <a:t>deducción</a:t>
            </a:r>
            <a:r>
              <a:rPr lang="es-MX" sz="1600" dirty="0" smtClean="0"/>
              <a:t> y no una intuición basada en la observación lógica.</a:t>
            </a:r>
          </a:p>
          <a:p>
            <a:r>
              <a:rPr lang="es-MX" sz="1600" dirty="0" smtClean="0"/>
              <a:t>En la universidad te vas a encontrar a muchos que “creen” saber de la Biblia, de Dios, del cristianismo, de Jesús... Quizás tú mismo/a piensas que “sabes” algo y que lo tienes todo claro. Pues bien, </a:t>
            </a:r>
            <a:r>
              <a:rPr lang="es-MX" sz="1600" b="1" dirty="0" smtClean="0"/>
              <a:t>te doy la bienvenida a una obra de servicio (compartir la Verdad de Jesús) que no sólo va a poner en jaque a tus compañeros sino a ti.</a:t>
            </a:r>
          </a:p>
          <a:p>
            <a:r>
              <a:rPr lang="es-MX" sz="1600" dirty="0" smtClean="0">
                <a:sym typeface="Wingdings" panose="05000000000000000000" pitchFamily="2" charset="2"/>
              </a:rPr>
              <a:t> </a:t>
            </a:r>
            <a:r>
              <a:rPr lang="es-MX" sz="1600" dirty="0" smtClean="0"/>
              <a:t>El método inductivo es un método científico (y la universidad “ama” la Ciencia, ¿no?)</a:t>
            </a:r>
          </a:p>
          <a:p>
            <a:r>
              <a:rPr lang="es-MX" sz="1600" dirty="0" smtClean="0">
                <a:sym typeface="Wingdings" panose="05000000000000000000" pitchFamily="2" charset="2"/>
              </a:rPr>
              <a:t> </a:t>
            </a:r>
            <a:r>
              <a:rPr lang="es-MX" sz="1600" dirty="0" smtClean="0"/>
              <a:t>El método inductivo no admite TUS juicios de valor sobre lo observado (y tampoco admitirá los de tus compañeros).</a:t>
            </a:r>
          </a:p>
          <a:p>
            <a:r>
              <a:rPr lang="es-MX" sz="1600" dirty="0" smtClean="0">
                <a:sym typeface="Wingdings" panose="05000000000000000000" pitchFamily="2" charset="2"/>
              </a:rPr>
              <a:t> </a:t>
            </a:r>
            <a:r>
              <a:rPr lang="es-MX" sz="1600" dirty="0" smtClean="0"/>
              <a:t>El método inductivo promueve una lectura a fondo, abundante, investigativa, de aplicación... (la universidad ama estas palabras y, ¿sabes qué? Dios también (2 Timoteo 3:16-17)</a:t>
            </a:r>
          </a:p>
          <a:p>
            <a:r>
              <a:rPr lang="es-MX" sz="1600" dirty="0" smtClean="0">
                <a:sym typeface="Wingdings" panose="05000000000000000000" pitchFamily="2" charset="2"/>
              </a:rPr>
              <a:t> </a:t>
            </a:r>
            <a:r>
              <a:rPr lang="es-MX" sz="1600" dirty="0" smtClean="0"/>
              <a:t>El método inductivo es la mejor excusa para invitar a tus compañeros a leer un libro (La Biblia) que jamás querrían leer. Pero decirles que van a “poner a prueba” este libro con un método científico los hará correr a la banca listos para “desbaratarlo”... ¡Qué buena sorpresa se van a llevar!</a:t>
            </a:r>
            <a:endParaRPr lang="es-MX" sz="1600"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46429" r="-1"/>
          <a:stretch/>
        </p:blipFill>
        <p:spPr>
          <a:xfrm>
            <a:off x="0" y="2313709"/>
            <a:ext cx="3061613" cy="3810000"/>
          </a:xfrm>
          <a:prstGeom prst="rect">
            <a:avLst/>
          </a:prstGeom>
        </p:spPr>
      </p:pic>
    </p:spTree>
    <p:extLst>
      <p:ext uri="{BB962C8B-B14F-4D97-AF65-F5344CB8AC3E}">
        <p14:creationId xmlns:p14="http://schemas.microsoft.com/office/powerpoint/2010/main" val="6005167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4794781" cy="1499616"/>
          </a:xfrm>
        </p:spPr>
        <p:txBody>
          <a:bodyPr/>
          <a:lstStyle/>
          <a:p>
            <a:r>
              <a:rPr lang="es-MX" dirty="0" smtClean="0"/>
              <a:t>Ya por último, unos consejos...</a:t>
            </a:r>
            <a:endParaRPr lang="es-MX" dirty="0"/>
          </a:p>
        </p:txBody>
      </p:sp>
      <p:sp>
        <p:nvSpPr>
          <p:cNvPr id="3" name="Marcador de contenido 2"/>
          <p:cNvSpPr>
            <a:spLocks noGrp="1"/>
          </p:cNvSpPr>
          <p:nvPr>
            <p:ph idx="1"/>
          </p:nvPr>
        </p:nvSpPr>
        <p:spPr>
          <a:xfrm>
            <a:off x="712401" y="2084830"/>
            <a:ext cx="6893743" cy="1915669"/>
          </a:xfrm>
        </p:spPr>
        <p:txBody>
          <a:bodyPr>
            <a:normAutofit fontScale="92500" lnSpcReduction="20000"/>
          </a:bodyPr>
          <a:lstStyle/>
          <a:p>
            <a:pPr>
              <a:buFont typeface="Arial" panose="020B0604020202020204" pitchFamily="34" charset="0"/>
              <a:buChar char="•"/>
            </a:pPr>
            <a:r>
              <a:rPr lang="es-MX" dirty="0" smtClean="0"/>
              <a:t>Prepárate con antelación (pero lee el pasaje, días antes, con el mismo enfoque del método inductivo: sin tus juicios de valor).</a:t>
            </a:r>
          </a:p>
          <a:p>
            <a:pPr>
              <a:buFont typeface="Arial" panose="020B0604020202020204" pitchFamily="34" charset="0"/>
              <a:buChar char="•"/>
            </a:pPr>
            <a:r>
              <a:rPr lang="es-MX" dirty="0"/>
              <a:t>Si estarás a cargo de un grupo de estudio bíblico y te animas a usar este método, te aconsejo</a:t>
            </a:r>
            <a:r>
              <a:rPr lang="es-MX" dirty="0" smtClean="0"/>
              <a:t>:</a:t>
            </a:r>
          </a:p>
          <a:p>
            <a:pPr>
              <a:buFont typeface="Arial" panose="020B0604020202020204" pitchFamily="34" charset="0"/>
              <a:buChar char="•"/>
            </a:pPr>
            <a:r>
              <a:rPr lang="es-MX" dirty="0"/>
              <a:t>Prepárate con antelación (pero lee el pasaje, días antes, con el mismo enfoque del método inductivo: sin tus juicios de valor).</a:t>
            </a:r>
          </a:p>
          <a:p>
            <a:pPr>
              <a:buFont typeface="Arial" panose="020B0604020202020204" pitchFamily="34" charset="0"/>
              <a:buChar char="•"/>
            </a:pPr>
            <a:endParaRPr lang="es-MX" dirty="0"/>
          </a:p>
        </p:txBody>
      </p:sp>
      <p:pic>
        <p:nvPicPr>
          <p:cNvPr id="9218" name="Picture 2" descr="Soñar con la luna menguante: llegará tu mom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033" y="649082"/>
            <a:ext cx="4737967" cy="2871495"/>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p:cNvSpPr txBox="1">
            <a:spLocks/>
          </p:cNvSpPr>
          <p:nvPr/>
        </p:nvSpPr>
        <p:spPr>
          <a:xfrm>
            <a:off x="712401" y="3920281"/>
            <a:ext cx="10062972" cy="2740292"/>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r>
              <a:rPr lang="es-MX" dirty="0" smtClean="0"/>
              <a:t>Olvídate de lo que “crees saber”. Estar a cargo de un grupo de estudio “afuera” de tu congregación te llevará tarde o temprano a ver las cosas con otros ojos, otras perspectivas que antes no habías conocido). No vayas con un pensamiento preestablecido.</a:t>
            </a:r>
            <a:endParaRPr lang="es-MX" dirty="0"/>
          </a:p>
          <a:p>
            <a:pPr>
              <a:buFont typeface="Arial" panose="020B0604020202020204" pitchFamily="34" charset="0"/>
              <a:buChar char="•"/>
            </a:pPr>
            <a:r>
              <a:rPr lang="es-MX" dirty="0" smtClean="0"/>
              <a:t>Lo que aprendas en la universidad disciérnelo con la Biblia y no al revés.</a:t>
            </a:r>
          </a:p>
          <a:p>
            <a:pPr>
              <a:buFont typeface="Arial" panose="020B0604020202020204" pitchFamily="34" charset="0"/>
              <a:buChar char="•"/>
            </a:pPr>
            <a:r>
              <a:rPr lang="es-MX" dirty="0" smtClean="0"/>
              <a:t>Vuélvete un discípulo y nunca un maestro.</a:t>
            </a:r>
          </a:p>
          <a:p>
            <a:pPr>
              <a:buFont typeface="Arial" panose="020B0604020202020204" pitchFamily="34" charset="0"/>
              <a:buChar char="•"/>
            </a:pPr>
            <a:r>
              <a:rPr lang="es-MX" dirty="0" smtClean="0"/>
              <a:t>Ora mucho y pídele al verdadero Maestro 3 cosas: Sabiduría (para analizar y aplicar), Humildad (para entender que jamás lo sabrás todo), Amor (para tus compañeros, amigos, maestros que pueden volverse muy duros al verte con una Biblia en el brazo).</a:t>
            </a:r>
          </a:p>
          <a:p>
            <a:pPr>
              <a:buFont typeface="Arial" panose="020B0604020202020204" pitchFamily="34" charset="0"/>
              <a:buChar char="•"/>
            </a:pPr>
            <a:r>
              <a:rPr lang="es-MX" dirty="0" smtClean="0"/>
              <a:t>Y sobre todo, el consejo de Juan el Bautista: Mengua y deja que Jesús crezca (</a:t>
            </a:r>
            <a:r>
              <a:rPr lang="es-MX" dirty="0" err="1" smtClean="0"/>
              <a:t>Jn</a:t>
            </a:r>
            <a:r>
              <a:rPr lang="es-MX" dirty="0" smtClean="0"/>
              <a:t>. 3:30)</a:t>
            </a:r>
            <a:endParaRPr lang="es-MX" dirty="0"/>
          </a:p>
        </p:txBody>
      </p:sp>
    </p:spTree>
    <p:extLst>
      <p:ext uri="{BB962C8B-B14F-4D97-AF65-F5344CB8AC3E}">
        <p14:creationId xmlns:p14="http://schemas.microsoft.com/office/powerpoint/2010/main" val="11775973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emplate>Integral</Template>
  <TotalTime>408</TotalTime>
  <Words>1443</Words>
  <Application>Microsoft Office PowerPoint</Application>
  <PresentationFormat>Panorámica</PresentationFormat>
  <Paragraphs>83</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Tw Cen MT</vt:lpstr>
      <vt:lpstr>Tw Cen MT Condensed</vt:lpstr>
      <vt:lpstr>Wingdings</vt:lpstr>
      <vt:lpstr>Wingdings 3</vt:lpstr>
      <vt:lpstr>Integral</vt:lpstr>
      <vt:lpstr>El estudio de la biblia a través del método inductivo</vt:lpstr>
      <vt:lpstr>¿Por qué estudiar la biblia con un método?</vt:lpstr>
      <vt:lpstr>¿Qué incluye un “buen” estudio de la biblia?</vt:lpstr>
      <vt:lpstr>El método inductivo, ¿qué nos ofrece?</vt:lpstr>
      <vt:lpstr>¿Dónde nació?</vt:lpstr>
      <vt:lpstr>¿Y cómo se aplica a la biblia?</vt:lpstr>
      <vt:lpstr>Observación (lectura del pasaje)</vt:lpstr>
      <vt:lpstr>Interpretación (¡de lo observado!)</vt:lpstr>
      <vt:lpstr>Consideraciones antes de “interpretar”</vt:lpstr>
      <vt:lpstr>¿Cómo interpretar y romper las “barreras”?</vt:lpstr>
      <vt:lpstr>Presentación de PowerPoint</vt:lpstr>
      <vt:lpstr>¿Para qué sirven las conclusiones?</vt:lpstr>
      <vt:lpstr>Aplicación futura y cercana, pero aplicación para ti</vt:lpstr>
      <vt:lpstr>Conclusiones: Dos formas de pensar y de analizar lo que pensamos</vt:lpstr>
      <vt:lpstr>¿Por qué es valioso el método inductivo en un grupo de estudio bíblico?</vt:lpstr>
      <vt:lpstr>Ya por último, unos consejos...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estudio de la biblia a través del método inductivo</dc:title>
  <dc:creator>Elizabeth RH</dc:creator>
  <cp:lastModifiedBy>Elizabeth RH</cp:lastModifiedBy>
  <cp:revision>20</cp:revision>
  <dcterms:created xsi:type="dcterms:W3CDTF">2023-03-07T06:31:40Z</dcterms:created>
  <dcterms:modified xsi:type="dcterms:W3CDTF">2023-03-11T04:35:58Z</dcterms:modified>
</cp:coreProperties>
</file>